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Tangerine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jVhwjPmiaud0uDHrq1ccDtrvfu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ngerine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3" Type="http://schemas.openxmlformats.org/officeDocument/2006/relationships/image" Target="../media/image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jpg"/><Relationship Id="rId7" Type="http://schemas.openxmlformats.org/officeDocument/2006/relationships/image" Target="../media/image38.jp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38.jp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38.jp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Relationship Id="rId8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38.jp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Relationship Id="rId8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Relationship Id="rId5" Type="http://schemas.openxmlformats.org/officeDocument/2006/relationships/image" Target="../media/image29.jpg"/><Relationship Id="rId6" Type="http://schemas.openxmlformats.org/officeDocument/2006/relationships/image" Target="../media/image36.jpg"/><Relationship Id="rId7" Type="http://schemas.openxmlformats.org/officeDocument/2006/relationships/image" Target="../media/image31.png"/><Relationship Id="rId8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32.png"/><Relationship Id="rId9" Type="http://schemas.openxmlformats.org/officeDocument/2006/relationships/image" Target="../media/image35.jpg"/><Relationship Id="rId5" Type="http://schemas.openxmlformats.org/officeDocument/2006/relationships/image" Target="../media/image12.jp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3" Type="http://schemas.openxmlformats.org/officeDocument/2006/relationships/image" Target="../media/image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jpg"/><Relationship Id="rId7" Type="http://schemas.openxmlformats.org/officeDocument/2006/relationships/image" Target="../media/image38.jp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86" name="Google Shape;86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89" name="Google Shape;89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92" name="Google Shape;92;p1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94" name="Google Shape;94;p1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-160405">
            <a:off x="15845490" y="7257103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 rot="-295103">
            <a:off x="5046620" y="5029641"/>
            <a:ext cx="8360231" cy="1793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 rot="-316139">
            <a:off x="5999294" y="3688960"/>
            <a:ext cx="6259706" cy="3808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Sentence Completion</a:t>
            </a:r>
            <a:endParaRPr b="0" i="0" sz="72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4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899" u="none" cap="none" strike="noStrike">
              <a:solidFill>
                <a:srgbClr val="605048"/>
              </a:solidFill>
              <a:latin typeface="Tangerine"/>
              <a:ea typeface="Tangerine"/>
              <a:cs typeface="Tangerine"/>
              <a:sym typeface="Tangerine"/>
            </a:endParaRPr>
          </a:p>
        </p:txBody>
      </p:sp>
      <p:sp>
        <p:nvSpPr>
          <p:cNvPr id="101" name="Google Shape;101;p1"/>
          <p:cNvSpPr/>
          <p:nvPr/>
        </p:nvSpPr>
        <p:spPr>
          <a:xfrm rot="-6273966">
            <a:off x="15633257" y="879567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 rot="27259">
            <a:off x="8362120" y="1519537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 the bad weather, the event went ahead as planned.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contrary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99" name="Google Shape;199;p11"/>
          <p:cNvGrpSpPr/>
          <p:nvPr/>
        </p:nvGrpSpPr>
        <p:grpSpPr>
          <a:xfrm rot="-3883786">
            <a:off x="13894399" y="-2483198"/>
            <a:ext cx="4171967" cy="6179619"/>
            <a:chOff x="0" y="0"/>
            <a:chExt cx="3194191" cy="4731314"/>
          </a:xfrm>
        </p:grpSpPr>
        <p:sp>
          <p:nvSpPr>
            <p:cNvPr id="200" name="Google Shape;200;p11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202" name="Google Shape;202;p11"/>
          <p:cNvSpPr/>
          <p:nvPr/>
        </p:nvSpPr>
        <p:spPr>
          <a:xfrm>
            <a:off x="4516119" y="1477337"/>
            <a:ext cx="9255763" cy="7961133"/>
          </a:xfrm>
          <a:custGeom>
            <a:rect b="b" l="l" r="r" t="t"/>
            <a:pathLst>
              <a:path extrusionOk="0" h="7961133" w="9255763">
                <a:moveTo>
                  <a:pt x="0" y="0"/>
                </a:moveTo>
                <a:lnTo>
                  <a:pt x="9255762" y="0"/>
                </a:lnTo>
                <a:lnTo>
                  <a:pt x="9255762" y="7961133"/>
                </a:lnTo>
                <a:lnTo>
                  <a:pt x="0" y="796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11"/>
          <p:cNvSpPr txBox="1"/>
          <p:nvPr/>
        </p:nvSpPr>
        <p:spPr>
          <a:xfrm>
            <a:off x="4846788" y="2428856"/>
            <a:ext cx="8594423" cy="673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Other Indicators for for Contrast can be… </a:t>
            </a:r>
            <a:endParaRPr sz="32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though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other hand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contrary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although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still </a:t>
            </a:r>
            <a:endParaRPr/>
          </a:p>
          <a:p>
            <a:pPr indent="0" lvl="0" marL="0" marR="0" rtl="0" algn="ctr">
              <a:lnSpc>
                <a:spcPct val="7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66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11"/>
          <p:cNvGrpSpPr/>
          <p:nvPr/>
        </p:nvGrpSpPr>
        <p:grpSpPr>
          <a:xfrm rot="6438578">
            <a:off x="608848" y="6943617"/>
            <a:ext cx="4171967" cy="6179619"/>
            <a:chOff x="0" y="0"/>
            <a:chExt cx="3194191" cy="4731314"/>
          </a:xfrm>
        </p:grpSpPr>
        <p:sp>
          <p:nvSpPr>
            <p:cNvPr id="205" name="Google Shape;205;p11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grpSp>
        <p:nvGrpSpPr>
          <p:cNvPr id="207" name="Google Shape;207;p11"/>
          <p:cNvGrpSpPr/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id="208" name="Google Shape;208;p1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210" name="Google Shape;210;p11"/>
          <p:cNvGrpSpPr/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id="211" name="Google Shape;211;p1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213" name="Google Shape;213;p11"/>
          <p:cNvSpPr/>
          <p:nvPr/>
        </p:nvSpPr>
        <p:spPr>
          <a:xfrm rot="6388641">
            <a:off x="-1851477" y="-1782207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1"/>
          <p:cNvSpPr/>
          <p:nvPr/>
        </p:nvSpPr>
        <p:spPr>
          <a:xfrm rot="-160405">
            <a:off x="15165536" y="6265084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2158316" y="785783"/>
            <a:ext cx="13971368" cy="21513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Lahore city council representative promised that he would consider all suggestions from downtown residents and that he was willing; not only to discuss his proposal, but also to ____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change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vanish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accept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disapprove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2158316" y="785783"/>
            <a:ext cx="13971368" cy="21513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Lahore city council representative promised that he would consider all suggestions from downtown residents and that he was willing; not only to discuss his proposal, but also to ____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change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vanish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accept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disapprove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2158316" y="785783"/>
            <a:ext cx="13971300" cy="235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enjoys playing soccer; ___________, his brother prefers basketball.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like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thereafter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in the same 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resembles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2158316" y="785783"/>
            <a:ext cx="13971300" cy="235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enjoys playing soccer; ___________, his brother prefers basketball.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like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thereafter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in the same 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resembles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 her sister, she excels in mathematics.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In the same 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Like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Similarly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Resembles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Similarity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 her sister, she excels in mathematics.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In the same 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Like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Similarly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Resembles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280" name="Google Shape;280;p18"/>
          <p:cNvGrpSpPr/>
          <p:nvPr/>
        </p:nvGrpSpPr>
        <p:grpSpPr>
          <a:xfrm rot="-3883786">
            <a:off x="13894399" y="-2483198"/>
            <a:ext cx="4171967" cy="6179619"/>
            <a:chOff x="0" y="0"/>
            <a:chExt cx="3194191" cy="4731314"/>
          </a:xfrm>
        </p:grpSpPr>
        <p:sp>
          <p:nvSpPr>
            <p:cNvPr id="281" name="Google Shape;281;p18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283" name="Google Shape;283;p18"/>
          <p:cNvSpPr/>
          <p:nvPr/>
        </p:nvSpPr>
        <p:spPr>
          <a:xfrm>
            <a:off x="4516119" y="1477337"/>
            <a:ext cx="9255763" cy="7961133"/>
          </a:xfrm>
          <a:custGeom>
            <a:rect b="b" l="l" r="r" t="t"/>
            <a:pathLst>
              <a:path extrusionOk="0" h="7961133" w="9255763">
                <a:moveTo>
                  <a:pt x="0" y="0"/>
                </a:moveTo>
                <a:lnTo>
                  <a:pt x="9255762" y="0"/>
                </a:lnTo>
                <a:lnTo>
                  <a:pt x="9255762" y="7961133"/>
                </a:lnTo>
                <a:lnTo>
                  <a:pt x="0" y="796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8"/>
          <p:cNvSpPr txBox="1"/>
          <p:nvPr/>
        </p:nvSpPr>
        <p:spPr>
          <a:xfrm>
            <a:off x="4846788" y="2428856"/>
            <a:ext cx="8594423" cy="673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Other Indicators for Similarity can be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same way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similarly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resembles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same way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as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specifically</a:t>
            </a:r>
            <a:endParaRPr/>
          </a:p>
          <a:p>
            <a:pPr indent="0" lvl="0" marL="0" marR="0" rtl="0" algn="ctr">
              <a:lnSpc>
                <a:spcPct val="7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66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8"/>
          <p:cNvGrpSpPr/>
          <p:nvPr/>
        </p:nvGrpSpPr>
        <p:grpSpPr>
          <a:xfrm rot="6438578">
            <a:off x="608848" y="6943617"/>
            <a:ext cx="4171967" cy="6179619"/>
            <a:chOff x="0" y="0"/>
            <a:chExt cx="3194191" cy="4731314"/>
          </a:xfrm>
        </p:grpSpPr>
        <p:sp>
          <p:nvSpPr>
            <p:cNvPr id="286" name="Google Shape;286;p18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grpSp>
        <p:nvGrpSpPr>
          <p:cNvPr id="288" name="Google Shape;288;p18"/>
          <p:cNvGrpSpPr/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id="289" name="Google Shape;289;p18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291" name="Google Shape;291;p18"/>
          <p:cNvGrpSpPr/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id="292" name="Google Shape;292;p18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294" name="Google Shape;294;p18"/>
          <p:cNvSpPr/>
          <p:nvPr/>
        </p:nvSpPr>
        <p:spPr>
          <a:xfrm rot="6388641">
            <a:off x="-1851477" y="-1782207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8"/>
          <p:cNvSpPr/>
          <p:nvPr/>
        </p:nvSpPr>
        <p:spPr>
          <a:xfrm rot="-160405">
            <a:off x="15165536" y="6265084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2158316" y="785783"/>
            <a:ext cx="13971368" cy="21605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Restatement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as people of Multan are doing their best to eradicate the social evils like family marriages,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the people of Bahawalpur are making efforts _______ the penetration of foreign culture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their social norms.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to absorb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to accept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to normalize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to stop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158316" y="785783"/>
            <a:ext cx="13971368" cy="14034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Connectors and Signal words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64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 flipH="1" rot="-873034">
            <a:off x="15505681" y="5465376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2071638" y="3500426"/>
            <a:ext cx="13930410" cy="4643470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Indicators for Cause and Effect (has already been discussed)</a:t>
            </a:r>
            <a:endParaRPr/>
          </a:p>
          <a:p>
            <a:pPr indent="-2540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Indicators for Contrast </a:t>
            </a:r>
            <a:endParaRPr/>
          </a:p>
          <a:p>
            <a:pPr indent="-2540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Indicators for Similarity </a:t>
            </a:r>
            <a:endParaRPr/>
          </a:p>
          <a:p>
            <a:pPr indent="-2540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Indicators for Restatement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2158316" y="785783"/>
            <a:ext cx="13971368" cy="21605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Restatement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as people of Multan are doing their best to eradicate the social evils like family marriages,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the people of Bahawalpur are making efforts _______ the penetration of foreign culture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their social norms.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to absorb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to accept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to normalize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to stop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2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2158316" y="785783"/>
            <a:ext cx="13971368" cy="22159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Restatement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were disappointing; __________, they did not meet expectations.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as in fact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in short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just 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that is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21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1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2158316" y="785783"/>
            <a:ext cx="13971300" cy="24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Restatement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were disappointing; __________, they did not meet expectations.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as in fact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in short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just 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nevertheless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41" name="Google Shape;341;p23"/>
          <p:cNvGrpSpPr/>
          <p:nvPr/>
        </p:nvGrpSpPr>
        <p:grpSpPr>
          <a:xfrm rot="-3883786">
            <a:off x="13894399" y="-2483198"/>
            <a:ext cx="4171967" cy="6179619"/>
            <a:chOff x="0" y="0"/>
            <a:chExt cx="3194191" cy="4731314"/>
          </a:xfrm>
        </p:grpSpPr>
        <p:sp>
          <p:nvSpPr>
            <p:cNvPr id="342" name="Google Shape;342;p23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344" name="Google Shape;344;p23"/>
          <p:cNvSpPr/>
          <p:nvPr/>
        </p:nvSpPr>
        <p:spPr>
          <a:xfrm>
            <a:off x="4516119" y="1477337"/>
            <a:ext cx="9255763" cy="7961133"/>
          </a:xfrm>
          <a:custGeom>
            <a:rect b="b" l="l" r="r" t="t"/>
            <a:pathLst>
              <a:path extrusionOk="0" h="7961133" w="9255763">
                <a:moveTo>
                  <a:pt x="0" y="0"/>
                </a:moveTo>
                <a:lnTo>
                  <a:pt x="9255762" y="0"/>
                </a:lnTo>
                <a:lnTo>
                  <a:pt x="9255762" y="7961133"/>
                </a:lnTo>
                <a:lnTo>
                  <a:pt x="0" y="796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23"/>
          <p:cNvSpPr txBox="1"/>
          <p:nvPr/>
        </p:nvSpPr>
        <p:spPr>
          <a:xfrm>
            <a:off x="4846788" y="2428856"/>
            <a:ext cx="8594423" cy="451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Other Indicators for Restatement can be…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short 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in fact </a:t>
            </a:r>
            <a:endParaRPr/>
          </a:p>
          <a:p>
            <a:pPr indent="0" lvl="0" marL="0" marR="0" rtl="0" algn="ctr">
              <a:lnSpc>
                <a:spcPct val="7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66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23"/>
          <p:cNvGrpSpPr/>
          <p:nvPr/>
        </p:nvGrpSpPr>
        <p:grpSpPr>
          <a:xfrm rot="6438578">
            <a:off x="608848" y="6943617"/>
            <a:ext cx="4171967" cy="6179619"/>
            <a:chOff x="0" y="0"/>
            <a:chExt cx="3194191" cy="4731314"/>
          </a:xfrm>
        </p:grpSpPr>
        <p:sp>
          <p:nvSpPr>
            <p:cNvPr id="347" name="Google Shape;347;p23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grpSp>
        <p:nvGrpSpPr>
          <p:cNvPr id="349" name="Google Shape;349;p23"/>
          <p:cNvGrpSpPr/>
          <p:nvPr/>
        </p:nvGrpSpPr>
        <p:grpSpPr>
          <a:xfrm rot="-7307119">
            <a:off x="-6472809" y="5921589"/>
            <a:ext cx="10902197" cy="7550781"/>
            <a:chOff x="0" y="0"/>
            <a:chExt cx="3429000" cy="2374900"/>
          </a:xfrm>
        </p:grpSpPr>
        <p:sp>
          <p:nvSpPr>
            <p:cNvPr id="350" name="Google Shape;350;p23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352" name="Google Shape;352;p23"/>
          <p:cNvGrpSpPr/>
          <p:nvPr/>
        </p:nvGrpSpPr>
        <p:grpSpPr>
          <a:xfrm rot="-7307119">
            <a:off x="13862558" y="-3533092"/>
            <a:ext cx="10902197" cy="7550781"/>
            <a:chOff x="0" y="0"/>
            <a:chExt cx="3429000" cy="2374900"/>
          </a:xfrm>
        </p:grpSpPr>
        <p:sp>
          <p:nvSpPr>
            <p:cNvPr id="353" name="Google Shape;353;p23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355" name="Google Shape;355;p23"/>
          <p:cNvSpPr/>
          <p:nvPr/>
        </p:nvSpPr>
        <p:spPr>
          <a:xfrm rot="6388641">
            <a:off x="-1851477" y="-1782207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3"/>
                </a:lnTo>
                <a:lnTo>
                  <a:pt x="0" y="6136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3"/>
          <p:cNvSpPr/>
          <p:nvPr/>
        </p:nvSpPr>
        <p:spPr>
          <a:xfrm rot="-160405">
            <a:off x="15165536" y="6265084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6" y="0"/>
                </a:lnTo>
                <a:lnTo>
                  <a:pt x="3507936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62" name="Google Shape;362;p24"/>
          <p:cNvSpPr/>
          <p:nvPr/>
        </p:nvSpPr>
        <p:spPr>
          <a:xfrm>
            <a:off x="12899741" y="580465"/>
            <a:ext cx="4857683" cy="5003690"/>
          </a:xfrm>
          <a:custGeom>
            <a:rect b="b" l="l" r="r" t="t"/>
            <a:pathLst>
              <a:path extrusionOk="0" h="5003690" w="4857683">
                <a:moveTo>
                  <a:pt x="0" y="0"/>
                </a:moveTo>
                <a:lnTo>
                  <a:pt x="4857682" y="0"/>
                </a:lnTo>
                <a:lnTo>
                  <a:pt x="4857682" y="5003690"/>
                </a:lnTo>
                <a:lnTo>
                  <a:pt x="0" y="5003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0537" r="0" t="-63241"/>
            </a:stretch>
          </a:blipFill>
          <a:ln>
            <a:noFill/>
          </a:ln>
        </p:spPr>
      </p:sp>
      <p:sp>
        <p:nvSpPr>
          <p:cNvPr id="363" name="Google Shape;363;p24"/>
          <p:cNvSpPr txBox="1"/>
          <p:nvPr/>
        </p:nvSpPr>
        <p:spPr>
          <a:xfrm>
            <a:off x="13239261" y="1071534"/>
            <a:ext cx="4178642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Four Step Process for Sentence completion</a:t>
            </a:r>
            <a:endParaRPr b="1" sz="44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69" name="Google Shape;369;p25"/>
          <p:cNvGrpSpPr/>
          <p:nvPr/>
        </p:nvGrpSpPr>
        <p:grpSpPr>
          <a:xfrm>
            <a:off x="1028700" y="1249508"/>
            <a:ext cx="4130842" cy="5338729"/>
            <a:chOff x="0" y="0"/>
            <a:chExt cx="5507789" cy="7118305"/>
          </a:xfrm>
        </p:grpSpPr>
        <p:sp>
          <p:nvSpPr>
            <p:cNvPr id="370" name="Google Shape;370;p25"/>
            <p:cNvSpPr/>
            <p:nvPr/>
          </p:nvSpPr>
          <p:spPr>
            <a:xfrm rot="5400000">
              <a:off x="-805258" y="805258"/>
              <a:ext cx="7118305" cy="5507789"/>
            </a:xfrm>
            <a:custGeom>
              <a:rect b="b" l="l" r="r" t="t"/>
              <a:pathLst>
                <a:path extrusionOk="0" h="5507789" w="7118305">
                  <a:moveTo>
                    <a:pt x="0" y="0"/>
                  </a:moveTo>
                  <a:lnTo>
                    <a:pt x="7118305" y="0"/>
                  </a:lnTo>
                  <a:lnTo>
                    <a:pt x="7118305" y="5507789"/>
                  </a:lnTo>
                  <a:lnTo>
                    <a:pt x="0" y="5507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1" name="Google Shape;371;p25"/>
            <p:cNvSpPr/>
            <p:nvPr/>
          </p:nvSpPr>
          <p:spPr>
            <a:xfrm>
              <a:off x="366913" y="362892"/>
              <a:ext cx="4782978" cy="6407387"/>
            </a:xfrm>
            <a:custGeom>
              <a:rect b="b" l="l" r="r" t="t"/>
              <a:pathLst>
                <a:path extrusionOk="0" h="6407387" w="4782978">
                  <a:moveTo>
                    <a:pt x="0" y="0"/>
                  </a:moveTo>
                  <a:lnTo>
                    <a:pt x="4782978" y="0"/>
                  </a:lnTo>
                  <a:lnTo>
                    <a:pt x="4782978" y="6407388"/>
                  </a:lnTo>
                  <a:lnTo>
                    <a:pt x="0" y="64073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8523" r="-8523" t="0"/>
              </a:stretch>
            </a:blipFill>
            <a:ln>
              <a:noFill/>
            </a:ln>
          </p:spPr>
        </p:sp>
      </p:grpSp>
      <p:grpSp>
        <p:nvGrpSpPr>
          <p:cNvPr id="372" name="Google Shape;372;p25"/>
          <p:cNvGrpSpPr/>
          <p:nvPr/>
        </p:nvGrpSpPr>
        <p:grpSpPr>
          <a:xfrm>
            <a:off x="9858380" y="714344"/>
            <a:ext cx="4643470" cy="4143404"/>
            <a:chOff x="0" y="0"/>
            <a:chExt cx="10189907" cy="7884440"/>
          </a:xfrm>
        </p:grpSpPr>
        <p:sp>
          <p:nvSpPr>
            <p:cNvPr id="373" name="Google Shape;373;p25"/>
            <p:cNvSpPr/>
            <p:nvPr/>
          </p:nvSpPr>
          <p:spPr>
            <a:xfrm rot="10800000">
              <a:off x="0" y="0"/>
              <a:ext cx="10189907" cy="7884440"/>
            </a:xfrm>
            <a:custGeom>
              <a:rect b="b" l="l" r="r" t="t"/>
              <a:pathLst>
                <a:path extrusionOk="0" h="7884440" w="10189907">
                  <a:moveTo>
                    <a:pt x="0" y="0"/>
                  </a:moveTo>
                  <a:lnTo>
                    <a:pt x="10189907" y="0"/>
                  </a:lnTo>
                  <a:lnTo>
                    <a:pt x="10189907" y="7884440"/>
                  </a:lnTo>
                  <a:lnTo>
                    <a:pt x="0" y="7884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4" name="Google Shape;374;p25"/>
            <p:cNvSpPr/>
            <p:nvPr/>
          </p:nvSpPr>
          <p:spPr>
            <a:xfrm>
              <a:off x="580757" y="570109"/>
              <a:ext cx="9014652" cy="6696028"/>
            </a:xfrm>
            <a:custGeom>
              <a:rect b="b" l="l" r="r" t="t"/>
              <a:pathLst>
                <a:path extrusionOk="0" h="6696028" w="9014652">
                  <a:moveTo>
                    <a:pt x="0" y="0"/>
                  </a:moveTo>
                  <a:lnTo>
                    <a:pt x="9014651" y="0"/>
                  </a:lnTo>
                  <a:lnTo>
                    <a:pt x="9014651" y="6696028"/>
                  </a:lnTo>
                  <a:lnTo>
                    <a:pt x="0" y="6696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5873" r="-5542" t="0"/>
              </a:stretch>
            </a:blipFill>
            <a:ln>
              <a:noFill/>
            </a:ln>
          </p:spPr>
        </p:sp>
      </p:grpSp>
      <p:grpSp>
        <p:nvGrpSpPr>
          <p:cNvPr id="375" name="Google Shape;375;p25"/>
          <p:cNvGrpSpPr/>
          <p:nvPr/>
        </p:nvGrpSpPr>
        <p:grpSpPr>
          <a:xfrm>
            <a:off x="5072034" y="4143368"/>
            <a:ext cx="5021140" cy="4983334"/>
            <a:chOff x="0" y="0"/>
            <a:chExt cx="6694853" cy="6644445"/>
          </a:xfrm>
        </p:grpSpPr>
        <p:sp>
          <p:nvSpPr>
            <p:cNvPr id="376" name="Google Shape;376;p25"/>
            <p:cNvSpPr/>
            <p:nvPr/>
          </p:nvSpPr>
          <p:spPr>
            <a:xfrm>
              <a:off x="0" y="0"/>
              <a:ext cx="6694853" cy="6644445"/>
            </a:xfrm>
            <a:custGeom>
              <a:rect b="b" l="l" r="r" t="t"/>
              <a:pathLst>
                <a:path extrusionOk="0" h="6644445" w="6694853">
                  <a:moveTo>
                    <a:pt x="0" y="0"/>
                  </a:moveTo>
                  <a:lnTo>
                    <a:pt x="6694853" y="0"/>
                  </a:lnTo>
                  <a:lnTo>
                    <a:pt x="6694853" y="6644445"/>
                  </a:lnTo>
                  <a:lnTo>
                    <a:pt x="0" y="66444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7754" l="-32864" r="-29903" t="-4173"/>
              </a:stretch>
            </a:blipFill>
            <a:ln>
              <a:noFill/>
            </a:ln>
          </p:spPr>
        </p:sp>
        <p:sp>
          <p:nvSpPr>
            <p:cNvPr id="377" name="Google Shape;377;p25"/>
            <p:cNvSpPr/>
            <p:nvPr/>
          </p:nvSpPr>
          <p:spPr>
            <a:xfrm>
              <a:off x="464236" y="472116"/>
              <a:ext cx="5760907" cy="5725845"/>
            </a:xfrm>
            <a:custGeom>
              <a:rect b="b" l="l" r="r" t="t"/>
              <a:pathLst>
                <a:path extrusionOk="0" h="5725845" w="5760907">
                  <a:moveTo>
                    <a:pt x="0" y="0"/>
                  </a:moveTo>
                  <a:lnTo>
                    <a:pt x="5760907" y="0"/>
                  </a:lnTo>
                  <a:lnTo>
                    <a:pt x="5760907" y="5725845"/>
                  </a:lnTo>
                  <a:lnTo>
                    <a:pt x="0" y="57258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6973" r="-21920" t="0"/>
              </a:stretch>
            </a:blipFill>
            <a:ln>
              <a:noFill/>
            </a:ln>
          </p:spPr>
        </p:sp>
      </p:grpSp>
      <p:sp>
        <p:nvSpPr>
          <p:cNvPr id="378" name="Google Shape;378;p25"/>
          <p:cNvSpPr txBox="1"/>
          <p:nvPr/>
        </p:nvSpPr>
        <p:spPr>
          <a:xfrm>
            <a:off x="10858512" y="5072063"/>
            <a:ext cx="2428892" cy="4123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Scanning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Try each answer choice in the blank to see which one suits the best.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47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1166744" y="6643698"/>
            <a:ext cx="297801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Message and the Tone of the Author: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Message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Logical Structure of the Sentence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Tone</a:t>
            </a:r>
            <a:endParaRPr sz="2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5714976" y="285716"/>
            <a:ext cx="3143272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Anticipating Words: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implies anticipating the meaning of the word/s that will be filled in the blanks appropriately and in particular, that it should be in sync with what the author’s message and tone are. </a:t>
            </a:r>
            <a:endParaRPr sz="2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1214382" y="1428724"/>
            <a:ext cx="3714776" cy="4929222"/>
          </a:xfrm>
          <a:prstGeom prst="rect">
            <a:avLst/>
          </a:prstGeom>
          <a:solidFill>
            <a:srgbClr val="BEF3FE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STEP 1</a:t>
            </a:r>
            <a:endParaRPr sz="8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5357786" y="4429120"/>
            <a:ext cx="4429156" cy="4357718"/>
          </a:xfrm>
          <a:prstGeom prst="rect">
            <a:avLst/>
          </a:prstGeom>
          <a:solidFill>
            <a:srgbClr val="FDB9EA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STEP 2</a:t>
            </a:r>
            <a:endParaRPr sz="72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10001256" y="928658"/>
            <a:ext cx="4286280" cy="371477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STEP 3</a:t>
            </a:r>
            <a:endParaRPr sz="80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84" name="Google Shape;384;p25"/>
          <p:cNvSpPr/>
          <p:nvPr/>
        </p:nvSpPr>
        <p:spPr>
          <a:xfrm rot="10800000">
            <a:off x="14073222" y="4500558"/>
            <a:ext cx="3929026" cy="4429156"/>
          </a:xfrm>
          <a:custGeom>
            <a:rect b="b" l="l" r="r" t="t"/>
            <a:pathLst>
              <a:path extrusionOk="0" h="7884440" w="10189907">
                <a:moveTo>
                  <a:pt x="0" y="0"/>
                </a:moveTo>
                <a:lnTo>
                  <a:pt x="10189907" y="0"/>
                </a:lnTo>
                <a:lnTo>
                  <a:pt x="10189907" y="7884440"/>
                </a:lnTo>
                <a:lnTo>
                  <a:pt x="0" y="7884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5"/>
          <p:cNvSpPr/>
          <p:nvPr/>
        </p:nvSpPr>
        <p:spPr>
          <a:xfrm>
            <a:off x="14216098" y="4714872"/>
            <a:ext cx="3571900" cy="4000528"/>
          </a:xfrm>
          <a:prstGeom prst="rect">
            <a:avLst/>
          </a:prstGeom>
          <a:solidFill>
            <a:srgbClr val="FFFF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STEP 4</a:t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4859040" y="357154"/>
            <a:ext cx="2786082" cy="3836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Final Answer: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Reread the sentence with your answer choice. If you find that everything matches, then you have got the correct answer to the question.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92" name="Google Shape;392;p26"/>
          <p:cNvSpPr txBox="1"/>
          <p:nvPr/>
        </p:nvSpPr>
        <p:spPr>
          <a:xfrm>
            <a:off x="3713227" y="0"/>
            <a:ext cx="10666238" cy="3206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2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Types of Transition Words</a:t>
            </a:r>
            <a:endParaRPr/>
          </a:p>
          <a:p>
            <a:pPr indent="0" lvl="0" marL="0" marR="0" rtl="0" algn="ctr">
              <a:lnSpc>
                <a:spcPct val="232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93" name="Google Shape;393;p26"/>
          <p:cNvSpPr/>
          <p:nvPr/>
        </p:nvSpPr>
        <p:spPr>
          <a:xfrm flipH="1" rot="4121768">
            <a:off x="-1153696" y="-278026"/>
            <a:ext cx="3009155" cy="3761444"/>
          </a:xfrm>
          <a:custGeom>
            <a:rect b="b" l="l" r="r" t="t"/>
            <a:pathLst>
              <a:path extrusionOk="0" h="3761444" w="3009155">
                <a:moveTo>
                  <a:pt x="3009154" y="0"/>
                </a:moveTo>
                <a:lnTo>
                  <a:pt x="0" y="0"/>
                </a:lnTo>
                <a:lnTo>
                  <a:pt x="0" y="3761444"/>
                </a:lnTo>
                <a:lnTo>
                  <a:pt x="3009154" y="3761444"/>
                </a:lnTo>
                <a:lnTo>
                  <a:pt x="300915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4" name="Google Shape;394;p26"/>
          <p:cNvGrpSpPr/>
          <p:nvPr/>
        </p:nvGrpSpPr>
        <p:grpSpPr>
          <a:xfrm rot="-9710503">
            <a:off x="-3793871" y="8643049"/>
            <a:ext cx="10902197" cy="7550781"/>
            <a:chOff x="0" y="0"/>
            <a:chExt cx="3429000" cy="2374900"/>
          </a:xfrm>
        </p:grpSpPr>
        <p:sp>
          <p:nvSpPr>
            <p:cNvPr id="395" name="Google Shape;395;p26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397" name="Google Shape;397;p26"/>
          <p:cNvSpPr/>
          <p:nvPr/>
        </p:nvSpPr>
        <p:spPr>
          <a:xfrm rot="4432255">
            <a:off x="14406487" y="376810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8" name="Google Shape;398;p26"/>
          <p:cNvGrpSpPr/>
          <p:nvPr/>
        </p:nvGrpSpPr>
        <p:grpSpPr>
          <a:xfrm rot="-9144829">
            <a:off x="14174942" y="-4664222"/>
            <a:ext cx="10902197" cy="7550781"/>
            <a:chOff x="0" y="0"/>
            <a:chExt cx="3429000" cy="2374900"/>
          </a:xfrm>
        </p:grpSpPr>
        <p:sp>
          <p:nvSpPr>
            <p:cNvPr id="399" name="Google Shape;399;p26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401" name="Google Shape;401;p26"/>
          <p:cNvSpPr/>
          <p:nvPr/>
        </p:nvSpPr>
        <p:spPr>
          <a:xfrm rot="-6875550">
            <a:off x="-7438727" y="5597915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6"/>
          <p:cNvSpPr/>
          <p:nvPr/>
        </p:nvSpPr>
        <p:spPr>
          <a:xfrm rot="-4471803">
            <a:off x="15199910" y="6581252"/>
            <a:ext cx="4731631" cy="7101886"/>
          </a:xfrm>
          <a:custGeom>
            <a:rect b="b" l="l" r="r" t="t"/>
            <a:pathLst>
              <a:path extrusionOk="0" h="7101886" w="4731631">
                <a:moveTo>
                  <a:pt x="0" y="0"/>
                </a:moveTo>
                <a:lnTo>
                  <a:pt x="4731631" y="0"/>
                </a:lnTo>
                <a:lnTo>
                  <a:pt x="4731631" y="7101886"/>
                </a:lnTo>
                <a:lnTo>
                  <a:pt x="0" y="7101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55D7C9CD-2E26-4937-90EE-E48F02E1691E_1_201_a" id="403" name="Google Shape;40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0200" y="1714476"/>
            <a:ext cx="13073154" cy="792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409" name="Google Shape;409;p27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410" name="Google Shape;410;p27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12" name="Google Shape;412;p27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413" name="Google Shape;413;p27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15" name="Google Shape;415;p27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416" name="Google Shape;416;p27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418" name="Google Shape;418;p27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2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2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27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7"/>
          <p:cNvSpPr/>
          <p:nvPr/>
        </p:nvSpPr>
        <p:spPr>
          <a:xfrm>
            <a:off x="15623574" y="7528621"/>
            <a:ext cx="3318508" cy="4047821"/>
          </a:xfrm>
          <a:custGeom>
            <a:rect b="b" l="l" r="r" t="t"/>
            <a:pathLst>
              <a:path extrusionOk="0"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27"/>
          <p:cNvSpPr txBox="1"/>
          <p:nvPr/>
        </p:nvSpPr>
        <p:spPr>
          <a:xfrm rot="-295103">
            <a:off x="4973850" y="3540743"/>
            <a:ext cx="8360231" cy="349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/>
          </a:p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</p:txBody>
      </p:sp>
      <p:sp>
        <p:nvSpPr>
          <p:cNvPr id="424" name="Google Shape;424;p27"/>
          <p:cNvSpPr/>
          <p:nvPr/>
        </p:nvSpPr>
        <p:spPr>
          <a:xfrm rot="27259">
            <a:off x="8362120" y="1566278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Zahid looks a noble person but he always becomes _______ any good deed.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supporter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obstacle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swift to do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promoter for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Zahid looks a noble person but he always becomes _______ any good deed. 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supporter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obstacle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swift to do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promoter for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enjoys swimming ___________ she finds it tiring sometimes.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other hand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enjoys swimming ___________ she finds it tiring sometimes.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other hand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studied diligently; ___________, he failed the exam.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contrary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studied diligently; ___________, he failed the exam.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contrary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2158316" y="785783"/>
            <a:ext cx="13971368" cy="2114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Indicators for Contrast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 the bad weather, the event went ahead as planned.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Despite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Although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However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On the contrary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Priyanka</dc:creator>
</cp:coreProperties>
</file>